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7D7"/>
          </a:solidFill>
        </a:fill>
      </a:tcStyle>
    </a:wholeTbl>
    <a:band2H>
      <a:tcTxStyle/>
      <a:tcStyle>
        <a:tcBdr/>
        <a:fill>
          <a:solidFill>
            <a:srgbClr val="E6ECEC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1D7CD"/>
          </a:solidFill>
        </a:fill>
      </a:tcStyle>
    </a:wholeTbl>
    <a:band2H>
      <a:tcTxStyle/>
      <a:tcStyle>
        <a:tcBdr/>
        <a:fill>
          <a:solidFill>
            <a:srgbClr val="F8EC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F1DE"/>
          </a:solidFill>
        </a:fill>
      </a:tcStyle>
    </a:wholeTbl>
    <a:band2H>
      <a:tcTxStyle/>
      <a:tcStyle>
        <a:tcBdr/>
        <a:fill>
          <a:solidFill>
            <a:srgbClr val="F9F8E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74"/>
  </p:normalViewPr>
  <p:slideViewPr>
    <p:cSldViewPr snapToGrid="0">
      <p:cViewPr varScale="1">
        <p:scale>
          <a:sx n="119" d="100"/>
          <a:sy n="119" d="100"/>
        </p:scale>
        <p:origin x="4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1" name="Shape 19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Our funding: Please edit as appropriate!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/>
          <p:cNvSpPr txBox="1">
            <a:spLocks noGrp="1"/>
          </p:cNvSpPr>
          <p:nvPr>
            <p:ph type="title"/>
          </p:nvPr>
        </p:nvSpPr>
        <p:spPr>
          <a:xfrm>
            <a:off x="881520" y="1193422"/>
            <a:ext cx="10363201" cy="1470026"/>
          </a:xfrm>
          <a:prstGeom prst="rect">
            <a:avLst/>
          </a:prstGeom>
        </p:spPr>
        <p:txBody>
          <a:bodyPr anchor="t"/>
          <a:lstStyle>
            <a:lvl1pPr algn="ctr">
              <a:defRPr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91741" y="3639623"/>
            <a:ext cx="10846116" cy="48425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500"/>
              </a:spcBef>
              <a:buSz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0" indent="457200">
              <a:spcBef>
                <a:spcPts val="500"/>
              </a:spcBef>
              <a:buSz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0" indent="914400">
              <a:spcBef>
                <a:spcPts val="500"/>
              </a:spcBef>
              <a:buSz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0" indent="1371600">
              <a:spcBef>
                <a:spcPts val="500"/>
              </a:spcBef>
              <a:buSz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0" indent="1828800">
              <a:spcBef>
                <a:spcPts val="500"/>
              </a:spcBef>
              <a:buSz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Authors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9" name="Textfeld 6"/>
          <p:cNvSpPr txBox="1"/>
          <p:nvPr/>
        </p:nvSpPr>
        <p:spPr>
          <a:xfrm>
            <a:off x="947406" y="4140377"/>
            <a:ext cx="4847417" cy="1468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Max Planck Institute for Medical Research</a:t>
            </a:r>
            <a:endParaRPr i="1"/>
          </a:p>
          <a:p>
            <a:pPr>
              <a:defRPr i="1">
                <a:latin typeface="Arial"/>
                <a:ea typeface="Arial"/>
                <a:cs typeface="Arial"/>
                <a:sym typeface="Arial"/>
              </a:defRPr>
            </a:pPr>
            <a:r>
              <a:t>Department of Cellular Biophysics</a:t>
            </a:r>
          </a:p>
          <a:p>
            <a:pPr>
              <a:defRPr i="1">
                <a:latin typeface="Arial"/>
                <a:ea typeface="Arial"/>
                <a:cs typeface="Arial"/>
                <a:sym typeface="Arial"/>
              </a:defRPr>
            </a:pPr>
            <a:r>
              <a:t>&amp;</a:t>
            </a:r>
          </a:p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University of Heidelberg</a:t>
            </a:r>
          </a:p>
          <a:p>
            <a:pPr>
              <a:defRPr i="1">
                <a:latin typeface="Arial"/>
                <a:ea typeface="Arial"/>
                <a:cs typeface="Arial"/>
                <a:sym typeface="Arial"/>
              </a:defRPr>
            </a:pPr>
            <a:r>
              <a:t>Department of Biophysical Chemistry</a:t>
            </a:r>
          </a:p>
        </p:txBody>
      </p:sp>
      <p:sp>
        <p:nvSpPr>
          <p:cNvPr id="20" name="Rectangle 3"/>
          <p:cNvSpPr/>
          <p:nvPr/>
        </p:nvSpPr>
        <p:spPr>
          <a:xfrm>
            <a:off x="0" y="766915"/>
            <a:ext cx="12192000" cy="609108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" name="Rectangle 5"/>
          <p:cNvSpPr/>
          <p:nvPr/>
        </p:nvSpPr>
        <p:spPr>
          <a:xfrm>
            <a:off x="0" y="766915"/>
            <a:ext cx="12192000" cy="609108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general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63084" y="2906713"/>
            <a:ext cx="103632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800"/>
              </a:spcBef>
              <a:buSzTx/>
              <a:buNone/>
              <a:defRPr sz="3600" b="1">
                <a:latin typeface="Arial"/>
                <a:ea typeface="Arial"/>
                <a:cs typeface="Arial"/>
                <a:sym typeface="Arial"/>
              </a:defRPr>
            </a:lvl1pPr>
            <a:lvl2pPr marL="0" indent="457200">
              <a:spcBef>
                <a:spcPts val="800"/>
              </a:spcBef>
              <a:buSzTx/>
              <a:buNone/>
              <a:defRPr sz="3600" b="1">
                <a:latin typeface="Arial"/>
                <a:ea typeface="Arial"/>
                <a:cs typeface="Arial"/>
                <a:sym typeface="Arial"/>
              </a:defRPr>
            </a:lvl2pPr>
            <a:lvl3pPr marL="0" indent="914400">
              <a:spcBef>
                <a:spcPts val="800"/>
              </a:spcBef>
              <a:buSzTx/>
              <a:buNone/>
              <a:defRPr sz="3600" b="1">
                <a:latin typeface="Arial"/>
                <a:ea typeface="Arial"/>
                <a:cs typeface="Arial"/>
                <a:sym typeface="Arial"/>
              </a:defRPr>
            </a:lvl3pPr>
            <a:lvl4pPr marL="0" indent="1371600">
              <a:spcBef>
                <a:spcPts val="800"/>
              </a:spcBef>
              <a:buSzTx/>
              <a:buNone/>
              <a:defRPr sz="3600" b="1">
                <a:latin typeface="Arial"/>
                <a:ea typeface="Arial"/>
                <a:cs typeface="Arial"/>
                <a:sym typeface="Arial"/>
              </a:defRPr>
            </a:lvl4pPr>
            <a:lvl5pPr marL="0" indent="1828800">
              <a:spcBef>
                <a:spcPts val="800"/>
              </a:spcBef>
              <a:buSzTx/>
              <a:buNone/>
              <a:defRPr sz="36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Subproject 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9" name="Textplatzhalt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4549" y="4408732"/>
            <a:ext cx="10373721" cy="119697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SzTx/>
              <a:buNone/>
              <a:defRPr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People involved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1pPr>
            <a:lvl2pPr marL="790575" indent="-333375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2pPr>
            <a:lvl3pPr marL="1234439" indent="-320039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3pPr>
            <a:lvl4pPr marL="1691639" indent="-320039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4pPr>
            <a:lvl5pPr marL="2148839" indent="-320039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53944" y="6560591"/>
            <a:ext cx="273656" cy="2692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9" name="Title Text"/>
          <p:cNvSpPr txBox="1">
            <a:spLocks noGrp="1"/>
          </p:cNvSpPr>
          <p:nvPr>
            <p:ph type="title"/>
          </p:nvPr>
        </p:nvSpPr>
        <p:spPr>
          <a:xfrm>
            <a:off x="620034" y="1"/>
            <a:ext cx="10352768" cy="8137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8"/>
          <p:cNvSpPr/>
          <p:nvPr/>
        </p:nvSpPr>
        <p:spPr>
          <a:xfrm>
            <a:off x="-8434" y="6602479"/>
            <a:ext cx="7495534" cy="261612"/>
          </a:xfrm>
          <a:prstGeom prst="rect">
            <a:avLst/>
          </a:prstGeom>
          <a:solidFill>
            <a:srgbClr val="015869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4065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" name="Rectangle 29"/>
          <p:cNvSpPr/>
          <p:nvPr/>
        </p:nvSpPr>
        <p:spPr>
          <a:xfrm>
            <a:off x="7476414" y="6602479"/>
            <a:ext cx="2887704" cy="266138"/>
          </a:xfrm>
          <a:prstGeom prst="rect">
            <a:avLst/>
          </a:prstGeom>
          <a:solidFill>
            <a:srgbClr val="00856A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5789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Rectangle 30"/>
          <p:cNvSpPr/>
          <p:nvPr/>
        </p:nvSpPr>
        <p:spPr>
          <a:xfrm>
            <a:off x="10364117" y="6602479"/>
            <a:ext cx="1891383" cy="266401"/>
          </a:xfrm>
          <a:prstGeom prst="rect">
            <a:avLst/>
          </a:prstGeom>
          <a:solidFill>
            <a:srgbClr val="8DB400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5789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Textfeld 2"/>
          <p:cNvSpPr txBox="1"/>
          <p:nvPr/>
        </p:nvSpPr>
        <p:spPr>
          <a:xfrm>
            <a:off x="69432" y="6602479"/>
            <a:ext cx="4736248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100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</a:lstStyle>
          <a:p>
            <a:r>
              <a:t>Custom Analysis with oxDNA Analysis Tools</a:t>
            </a:r>
          </a:p>
        </p:txBody>
      </p:sp>
      <p:sp>
        <p:nvSpPr>
          <p:cNvPr id="6" name="Rectangle 13"/>
          <p:cNvSpPr txBox="1"/>
          <p:nvPr/>
        </p:nvSpPr>
        <p:spPr>
          <a:xfrm>
            <a:off x="8256793" y="6602479"/>
            <a:ext cx="1012737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100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</a:lstStyle>
          <a:p>
            <a:r>
              <a:t>Erik Poppleton</a:t>
            </a:r>
          </a:p>
        </p:txBody>
      </p:sp>
      <p:sp>
        <p:nvSpPr>
          <p:cNvPr id="7" name="Straight Connector 4"/>
          <p:cNvSpPr/>
          <p:nvPr/>
        </p:nvSpPr>
        <p:spPr>
          <a:xfrm>
            <a:off x="0" y="739828"/>
            <a:ext cx="12192000" cy="1"/>
          </a:xfrm>
          <a:prstGeom prst="line">
            <a:avLst/>
          </a:prstGeom>
          <a:solidFill>
            <a:schemeClr val="accent1"/>
          </a:solidFill>
          <a:ln w="38100">
            <a:solidFill>
              <a:srgbClr val="015869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287487" y="13447"/>
            <a:ext cx="10972801" cy="813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287487" y="1005632"/>
            <a:ext cx="10972801" cy="536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69785" y="6580533"/>
            <a:ext cx="273656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 b="1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15869"/>
          </a:solidFill>
          <a:uFillTx/>
          <a:latin typeface="Merriweather"/>
          <a:ea typeface="Merriweather"/>
          <a:cs typeface="Merriweather"/>
          <a:sym typeface="Merriweather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15869"/>
          </a:solidFill>
          <a:uFillTx/>
          <a:latin typeface="Merriweather"/>
          <a:ea typeface="Merriweather"/>
          <a:cs typeface="Merriweather"/>
          <a:sym typeface="Merriweather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15869"/>
          </a:solidFill>
          <a:uFillTx/>
          <a:latin typeface="Merriweather"/>
          <a:ea typeface="Merriweather"/>
          <a:cs typeface="Merriweather"/>
          <a:sym typeface="Merriweather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15869"/>
          </a:solidFill>
          <a:uFillTx/>
          <a:latin typeface="Merriweather"/>
          <a:ea typeface="Merriweather"/>
          <a:cs typeface="Merriweather"/>
          <a:sym typeface="Merriweather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15869"/>
          </a:solidFill>
          <a:uFillTx/>
          <a:latin typeface="Merriweather"/>
          <a:ea typeface="Merriweather"/>
          <a:cs typeface="Merriweather"/>
          <a:sym typeface="Merriweather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15869"/>
          </a:solidFill>
          <a:uFillTx/>
          <a:latin typeface="Merriweather"/>
          <a:ea typeface="Merriweather"/>
          <a:cs typeface="Merriweather"/>
          <a:sym typeface="Merriweather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15869"/>
          </a:solidFill>
          <a:uFillTx/>
          <a:latin typeface="Merriweather"/>
          <a:ea typeface="Merriweather"/>
          <a:cs typeface="Merriweather"/>
          <a:sym typeface="Merriweather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15869"/>
          </a:solidFill>
          <a:uFillTx/>
          <a:latin typeface="Merriweather"/>
          <a:ea typeface="Merriweather"/>
          <a:cs typeface="Merriweather"/>
          <a:sym typeface="Merriweather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15869"/>
          </a:solidFill>
          <a:uFillTx/>
          <a:latin typeface="Merriweather"/>
          <a:ea typeface="Merriweather"/>
          <a:cs typeface="Merriweather"/>
          <a:sym typeface="Merriweather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Pct val="100000"/>
        <a:buFontTx/>
        <a:buChar char="•"/>
        <a:tabLst/>
        <a:defRPr sz="1600" b="0" i="0" u="none" strike="noStrike" cap="none" spc="0" baseline="0">
          <a:solidFill>
            <a:srgbClr val="000000"/>
          </a:solidFill>
          <a:uFillTx/>
          <a:latin typeface="Merriweather Sans"/>
          <a:ea typeface="Merriweather Sans"/>
          <a:cs typeface="Merriweather Sans"/>
          <a:sym typeface="Merriweather Sans"/>
        </a:defRPr>
      </a:lvl1pPr>
      <a:lvl2pPr marL="742950" marR="0" indent="-28575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Pct val="100000"/>
        <a:buFontTx/>
        <a:buChar char="–"/>
        <a:tabLst/>
        <a:defRPr sz="1600" b="0" i="0" u="none" strike="noStrike" cap="none" spc="0" baseline="0">
          <a:solidFill>
            <a:srgbClr val="000000"/>
          </a:solidFill>
          <a:uFillTx/>
          <a:latin typeface="Merriweather Sans"/>
          <a:ea typeface="Merriweather Sans"/>
          <a:cs typeface="Merriweather Sans"/>
          <a:sym typeface="Merriweather Sans"/>
        </a:defRPr>
      </a:lvl2pPr>
      <a:lvl3pPr marL="1143000" marR="0" indent="-22860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Pct val="100000"/>
        <a:buFontTx/>
        <a:buChar char="•"/>
        <a:tabLst/>
        <a:defRPr sz="1600" b="0" i="0" u="none" strike="noStrike" cap="none" spc="0" baseline="0">
          <a:solidFill>
            <a:srgbClr val="000000"/>
          </a:solidFill>
          <a:uFillTx/>
          <a:latin typeface="Merriweather Sans"/>
          <a:ea typeface="Merriweather Sans"/>
          <a:cs typeface="Merriweather Sans"/>
          <a:sym typeface="Merriweather Sans"/>
        </a:defRPr>
      </a:lvl3pPr>
      <a:lvl4pPr marL="1600200" marR="0" indent="-22860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Pct val="100000"/>
        <a:buFontTx/>
        <a:buChar char="–"/>
        <a:tabLst/>
        <a:defRPr sz="1600" b="0" i="0" u="none" strike="noStrike" cap="none" spc="0" baseline="0">
          <a:solidFill>
            <a:srgbClr val="000000"/>
          </a:solidFill>
          <a:uFillTx/>
          <a:latin typeface="Merriweather Sans"/>
          <a:ea typeface="Merriweather Sans"/>
          <a:cs typeface="Merriweather Sans"/>
          <a:sym typeface="Merriweather Sans"/>
        </a:defRPr>
      </a:lvl4pPr>
      <a:lvl5pPr marL="2057400" marR="0" indent="-22860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Merriweather Sans"/>
          <a:ea typeface="Merriweather Sans"/>
          <a:cs typeface="Merriweather Sans"/>
          <a:sym typeface="Merriweather Sans"/>
        </a:defRPr>
      </a:lvl5pPr>
      <a:lvl6pPr marL="2468879" marR="0" indent="-182879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Merriweather Sans"/>
          <a:ea typeface="Merriweather Sans"/>
          <a:cs typeface="Merriweather Sans"/>
          <a:sym typeface="Merriweather Sans"/>
        </a:defRPr>
      </a:lvl6pPr>
      <a:lvl7pPr marL="2926079" marR="0" indent="-182879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Merriweather Sans"/>
          <a:ea typeface="Merriweather Sans"/>
          <a:cs typeface="Merriweather Sans"/>
          <a:sym typeface="Merriweather Sans"/>
        </a:defRPr>
      </a:lvl7pPr>
      <a:lvl8pPr marL="3383279" marR="0" indent="-182879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Merriweather Sans"/>
          <a:ea typeface="Merriweather Sans"/>
          <a:cs typeface="Merriweather Sans"/>
          <a:sym typeface="Merriweather Sans"/>
        </a:defRPr>
      </a:lvl8pPr>
      <a:lvl9pPr marL="3840479" marR="0" indent="-182879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Tx/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Merriweather Sans"/>
          <a:ea typeface="Merriweather Sans"/>
          <a:cs typeface="Merriweather Sans"/>
          <a:sym typeface="Merriweather San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rriweather Sans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rriweather Sans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rriweather Sans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rriweather Sans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rriweather Sans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rriweather Sans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rriweather Sans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rriweather Sans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rriweather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0.jpeg"/><Relationship Id="rId7" Type="http://schemas.openxmlformats.org/officeDocument/2006/relationships/image" Target="../media/image24.png"/><Relationship Id="rId12" Type="http://schemas.openxmlformats.org/officeDocument/2006/relationships/image" Target="../media/image2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11" Type="http://schemas.openxmlformats.org/officeDocument/2006/relationships/image" Target="../media/image27.png"/><Relationship Id="rId5" Type="http://schemas.openxmlformats.org/officeDocument/2006/relationships/image" Target="../media/image22.png"/><Relationship Id="rId10" Type="http://schemas.openxmlformats.org/officeDocument/2006/relationships/image" Target="../media/image26.png"/><Relationship Id="rId4" Type="http://schemas.openxmlformats.org/officeDocument/2006/relationships/image" Target="../media/image21.png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3"/>
          <p:cNvSpPr/>
          <p:nvPr/>
        </p:nvSpPr>
        <p:spPr>
          <a:xfrm>
            <a:off x="0" y="613615"/>
            <a:ext cx="12192000" cy="3047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pSp>
        <p:nvGrpSpPr>
          <p:cNvPr id="61" name="Titel 1"/>
          <p:cNvGrpSpPr/>
          <p:nvPr/>
        </p:nvGrpSpPr>
        <p:grpSpPr>
          <a:xfrm>
            <a:off x="736810" y="812648"/>
            <a:ext cx="10967509" cy="977027"/>
            <a:chOff x="0" y="0"/>
            <a:chExt cx="10967508" cy="977026"/>
          </a:xfrm>
        </p:grpSpPr>
        <p:sp>
          <p:nvSpPr>
            <p:cNvPr id="59" name="Rectangle"/>
            <p:cNvSpPr/>
            <p:nvPr/>
          </p:nvSpPr>
          <p:spPr>
            <a:xfrm>
              <a:off x="0" y="-1"/>
              <a:ext cx="10967509" cy="97702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 b="1">
                  <a:solidFill>
                    <a:srgbClr val="015869"/>
                  </a:solidFill>
                  <a:latin typeface="Merriweather"/>
                  <a:ea typeface="Merriweather"/>
                  <a:cs typeface="Merriweather"/>
                  <a:sym typeface="Merriweather"/>
                </a:defRPr>
              </a:pPr>
              <a:endParaRPr/>
            </a:p>
          </p:txBody>
        </p:sp>
        <p:sp>
          <p:nvSpPr>
            <p:cNvPr id="60" name="Custom Analysis with oxDNA Analysis Tools"/>
            <p:cNvSpPr txBox="1"/>
            <p:nvPr/>
          </p:nvSpPr>
          <p:spPr>
            <a:xfrm>
              <a:off x="45720" y="-1"/>
              <a:ext cx="10876069" cy="523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b="1">
                  <a:solidFill>
                    <a:srgbClr val="015869"/>
                  </a:solidFill>
                  <a:latin typeface="Merriweather"/>
                  <a:ea typeface="Merriweather"/>
                  <a:cs typeface="Merriweather"/>
                  <a:sym typeface="Merriweather"/>
                </a:defRPr>
              </a:lvl1pPr>
            </a:lstStyle>
            <a:p>
              <a:r>
                <a:t>Custom Analysis with oxDNA Analysis Tools</a:t>
              </a:r>
            </a:p>
          </p:txBody>
        </p:sp>
      </p:grpSp>
      <p:sp>
        <p:nvSpPr>
          <p:cNvPr id="62" name="Untertitel 2"/>
          <p:cNvSpPr txBox="1">
            <a:spLocks noGrp="1"/>
          </p:cNvSpPr>
          <p:nvPr>
            <p:ph type="subTitle" sz="quarter" idx="1"/>
          </p:nvPr>
        </p:nvSpPr>
        <p:spPr>
          <a:xfrm>
            <a:off x="736814" y="4828047"/>
            <a:ext cx="3326144" cy="4842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15869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r>
              <a:t>Erik Poppleton</a:t>
            </a:r>
          </a:p>
        </p:txBody>
      </p:sp>
      <p:pic>
        <p:nvPicPr>
          <p:cNvPr id="63" name="Picture 35" descr="Picture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" y="2179526"/>
            <a:ext cx="12192000" cy="2197007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traight Connector 39"/>
          <p:cNvSpPr/>
          <p:nvPr/>
        </p:nvSpPr>
        <p:spPr>
          <a:xfrm>
            <a:off x="0" y="2159871"/>
            <a:ext cx="12192000" cy="1"/>
          </a:xfrm>
          <a:prstGeom prst="line">
            <a:avLst/>
          </a:prstGeom>
          <a:solidFill>
            <a:schemeClr val="accent1"/>
          </a:solidFill>
          <a:ln w="38100">
            <a:solidFill>
              <a:srgbClr val="015869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" name="Straight Connector 40"/>
          <p:cNvSpPr/>
          <p:nvPr/>
        </p:nvSpPr>
        <p:spPr>
          <a:xfrm>
            <a:off x="0" y="4389275"/>
            <a:ext cx="12192000" cy="1"/>
          </a:xfrm>
          <a:prstGeom prst="line">
            <a:avLst/>
          </a:prstGeom>
          <a:solidFill>
            <a:schemeClr val="accent1"/>
          </a:solidFill>
          <a:ln w="38100">
            <a:solidFill>
              <a:srgbClr val="015869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Untertitel 2"/>
          <p:cNvSpPr txBox="1"/>
          <p:nvPr/>
        </p:nvSpPr>
        <p:spPr>
          <a:xfrm>
            <a:off x="782530" y="5194691"/>
            <a:ext cx="9163073" cy="1501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300"/>
              </a:spcBef>
              <a:defRPr sz="1400">
                <a:solidFill>
                  <a:srgbClr val="808080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Postdoc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  <a:p>
            <a:pPr>
              <a:spcBef>
                <a:spcPts val="300"/>
              </a:spcBef>
              <a:defRPr sz="1400">
                <a:solidFill>
                  <a:srgbClr val="808080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Biophysical Engineering, Kerstin Göpfrich // Molecular Biomechanics, Frauke Gräter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  <a:p>
            <a:pPr>
              <a:spcBef>
                <a:spcPts val="300"/>
              </a:spcBef>
              <a:defRPr sz="1400">
                <a:solidFill>
                  <a:srgbClr val="808080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Max Planck Institute for Medical Research, Heidelberg University // Heidelberg Institute for Theoretical Studies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  <a:p>
            <a:pPr>
              <a:spcBef>
                <a:spcPts val="300"/>
              </a:spcBef>
              <a:defRPr sz="1400">
                <a:solidFill>
                  <a:srgbClr val="808080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Heidelberg, Germany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roup 1"/>
          <p:cNvGrpSpPr/>
          <p:nvPr/>
        </p:nvGrpSpPr>
        <p:grpSpPr>
          <a:xfrm>
            <a:off x="9115473" y="4819162"/>
            <a:ext cx="3030808" cy="370841"/>
            <a:chOff x="0" y="0"/>
            <a:chExt cx="3030807" cy="370840"/>
          </a:xfrm>
        </p:grpSpPr>
        <p:sp>
          <p:nvSpPr>
            <p:cNvPr id="67" name="Untertitel 2"/>
            <p:cNvSpPr txBox="1"/>
            <p:nvPr/>
          </p:nvSpPr>
          <p:spPr>
            <a:xfrm>
              <a:off x="191831" y="0"/>
              <a:ext cx="2838977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r">
                <a:spcBef>
                  <a:spcPts val="400"/>
                </a:spcBef>
                <a:defRPr>
                  <a:solidFill>
                    <a:srgbClr val="808080"/>
                  </a:solidFill>
                  <a:latin typeface="Merriweather Sans"/>
                  <a:ea typeface="Merriweather Sans"/>
                  <a:cs typeface="Merriweather Sans"/>
                  <a:sym typeface="Merriweather Sans"/>
                </a:defRPr>
              </a:lvl1pPr>
            </a:lstStyle>
            <a:p>
              <a:r>
                <a:t>@Floppleton.bsky.social</a:t>
              </a:r>
            </a:p>
          </p:txBody>
        </p:sp>
        <p:pic>
          <p:nvPicPr>
            <p:cNvPr id="68" name="Picture 2" descr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83609"/>
              <a:ext cx="292224" cy="2607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1"/>
          <p:cNvSpPr txBox="1">
            <a:spLocks noGrp="1"/>
          </p:cNvSpPr>
          <p:nvPr>
            <p:ph type="title"/>
          </p:nvPr>
        </p:nvSpPr>
        <p:spPr>
          <a:xfrm>
            <a:off x="287487" y="13447"/>
            <a:ext cx="10972801" cy="813711"/>
          </a:xfrm>
          <a:prstGeom prst="rect">
            <a:avLst/>
          </a:prstGeom>
        </p:spPr>
        <p:txBody>
          <a:bodyPr/>
          <a:lstStyle/>
          <a:p>
            <a:r>
              <a:t>Where do I find OAT and how do I use it? </a:t>
            </a:r>
          </a:p>
        </p:txBody>
      </p:sp>
      <p:sp>
        <p:nvSpPr>
          <p:cNvPr id="7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854543" y="6580533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7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970" y="827159"/>
            <a:ext cx="10076061" cy="172353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6" name="Group 6"/>
          <p:cNvGrpSpPr/>
          <p:nvPr/>
        </p:nvGrpSpPr>
        <p:grpSpPr>
          <a:xfrm>
            <a:off x="-23032" y="1752572"/>
            <a:ext cx="1098114" cy="516241"/>
            <a:chOff x="0" y="0"/>
            <a:chExt cx="1098113" cy="516240"/>
          </a:xfrm>
        </p:grpSpPr>
        <p:sp>
          <p:nvSpPr>
            <p:cNvPr id="74" name="Right Arrow 4"/>
            <p:cNvSpPr/>
            <p:nvPr/>
          </p:nvSpPr>
          <p:spPr>
            <a:xfrm>
              <a:off x="399896" y="261858"/>
              <a:ext cx="626914" cy="254383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0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75" name="TextBox 5"/>
            <p:cNvSpPr txBox="1"/>
            <p:nvPr/>
          </p:nvSpPr>
          <p:spPr>
            <a:xfrm>
              <a:off x="0" y="0"/>
              <a:ext cx="1098114" cy="313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Right here!</a:t>
              </a:r>
            </a:p>
          </p:txBody>
        </p:sp>
      </p:grpSp>
      <p:sp>
        <p:nvSpPr>
          <p:cNvPr id="77" name="TextBox 7"/>
          <p:cNvSpPr txBox="1"/>
          <p:nvPr/>
        </p:nvSpPr>
        <p:spPr>
          <a:xfrm>
            <a:off x="1049497" y="2598945"/>
            <a:ext cx="5591434" cy="18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u="sng">
                <a:latin typeface="Andale Mono"/>
                <a:ea typeface="Andale Mono"/>
                <a:cs typeface="Andale Mono"/>
                <a:sym typeface="Andale Mono"/>
              </a:defRPr>
            </a:pPr>
            <a:r>
              <a:t>Installation with oxDNA</a:t>
            </a: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cd oxDNA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mkdir build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cd build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cmake -DPython .. </a:t>
            </a:r>
            <a:r>
              <a:rPr>
                <a:solidFill>
                  <a:srgbClr val="C00000"/>
                </a:solidFill>
              </a:rPr>
              <a:t># Also compile oxpy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make -j4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make install      </a:t>
            </a:r>
            <a:r>
              <a:rPr>
                <a:solidFill>
                  <a:srgbClr val="C00000"/>
                </a:solidFill>
              </a:rPr>
              <a:t># Install oxpy and oat</a:t>
            </a:r>
          </a:p>
        </p:txBody>
      </p:sp>
      <p:sp>
        <p:nvSpPr>
          <p:cNvPr id="78" name="TextBox 8"/>
          <p:cNvSpPr txBox="1"/>
          <p:nvPr/>
        </p:nvSpPr>
        <p:spPr>
          <a:xfrm>
            <a:off x="1049497" y="4775737"/>
            <a:ext cx="3945246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u="sng">
                <a:latin typeface="Andale Mono"/>
                <a:ea typeface="Andale Mono"/>
                <a:cs typeface="Andale Mono"/>
                <a:sym typeface="Andale Mono"/>
              </a:defRPr>
            </a:pPr>
            <a:r>
              <a:t>Command Line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oat mean -p6 trajectory.dat </a:t>
            </a:r>
          </a:p>
        </p:txBody>
      </p:sp>
      <p:sp>
        <p:nvSpPr>
          <p:cNvPr id="79" name="TextBox 10"/>
          <p:cNvSpPr txBox="1"/>
          <p:nvPr/>
        </p:nvSpPr>
        <p:spPr>
          <a:xfrm>
            <a:off x="1049497" y="5567534"/>
            <a:ext cx="6414527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u="sng">
                <a:latin typeface="Andale Mono"/>
                <a:ea typeface="Andale Mono"/>
                <a:cs typeface="Andale Mono"/>
                <a:sym typeface="Andale Mono"/>
              </a:defRPr>
            </a:pPr>
            <a:r>
              <a:t>Python scripts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from oxDNA_analysis_tools.mean import mean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mean_conf = mean(traj_info, top_info, ncpus=6)</a:t>
            </a:r>
          </a:p>
        </p:txBody>
      </p:sp>
      <p:sp>
        <p:nvSpPr>
          <p:cNvPr id="80" name="TextBox 11"/>
          <p:cNvSpPr txBox="1"/>
          <p:nvPr/>
        </p:nvSpPr>
        <p:spPr>
          <a:xfrm>
            <a:off x="6637812" y="2598945"/>
            <a:ext cx="4631158" cy="110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u="sng">
                <a:latin typeface="Andale Mono"/>
                <a:ea typeface="Andale Mono"/>
                <a:cs typeface="Andale Mono"/>
                <a:sym typeface="Andale Mono"/>
              </a:defRPr>
            </a:pPr>
            <a:r>
              <a:t>Standalone installation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cd oxDNA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python –m pip install ./analysis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oat config  </a:t>
            </a:r>
            <a:r>
              <a:rPr>
                <a:solidFill>
                  <a:srgbClr val="C00000"/>
                </a:solidFill>
              </a:rPr>
              <a:t># Checks installation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1" animBg="1" advAuto="0"/>
      <p:bldP spid="76" grpId="2" animBg="1" advAuto="0"/>
      <p:bldP spid="77" grpId="3" animBg="1" advAuto="0"/>
      <p:bldP spid="78" grpId="5" animBg="1" advAuto="0"/>
      <p:bldP spid="79" grpId="6" animBg="1" advAuto="0"/>
      <p:bldP spid="80" grpId="4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1"/>
          <p:cNvSpPr txBox="1">
            <a:spLocks noGrp="1"/>
          </p:cNvSpPr>
          <p:nvPr>
            <p:ph type="title"/>
          </p:nvPr>
        </p:nvSpPr>
        <p:spPr>
          <a:xfrm>
            <a:off x="287487" y="13447"/>
            <a:ext cx="10972801" cy="813711"/>
          </a:xfrm>
          <a:prstGeom prst="rect">
            <a:avLst/>
          </a:prstGeom>
        </p:spPr>
        <p:txBody>
          <a:bodyPr/>
          <a:lstStyle/>
          <a:p>
            <a:r>
              <a:t>What’s in OAT?  What are the arguments?</a:t>
            </a:r>
          </a:p>
        </p:txBody>
      </p:sp>
      <p:sp>
        <p:nvSpPr>
          <p:cNvPr id="83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854543" y="6580533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86" name="Group 10"/>
          <p:cNvGrpSpPr/>
          <p:nvPr/>
        </p:nvGrpSpPr>
        <p:grpSpPr>
          <a:xfrm>
            <a:off x="4308337" y="827159"/>
            <a:ext cx="7786790" cy="2875507"/>
            <a:chOff x="0" y="0"/>
            <a:chExt cx="7786790" cy="2875506"/>
          </a:xfrm>
        </p:grpSpPr>
        <p:pic>
          <p:nvPicPr>
            <p:cNvPr id="84" name="Picture 6" descr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389" y="0"/>
              <a:ext cx="7772401" cy="25235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5" name="TextBox 7"/>
            <p:cNvSpPr txBox="1"/>
            <p:nvPr/>
          </p:nvSpPr>
          <p:spPr>
            <a:xfrm>
              <a:off x="0" y="2523506"/>
              <a:ext cx="3633265" cy="352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r>
                <a:t>2. </a:t>
              </a:r>
              <a:r>
                <a:rPr>
                  <a:latin typeface="Andale Mono"/>
                  <a:ea typeface="Andale Mono"/>
                  <a:cs typeface="Andale Mono"/>
                  <a:sym typeface="Andale Mono"/>
                </a:rPr>
                <a:t>OAT &lt;script&gt; -h </a:t>
              </a:r>
              <a:r>
                <a:t>Prints help</a:t>
              </a:r>
            </a:p>
          </p:txBody>
        </p:sp>
      </p:grpSp>
      <p:grpSp>
        <p:nvGrpSpPr>
          <p:cNvPr id="89" name="Group 9"/>
          <p:cNvGrpSpPr/>
          <p:nvPr/>
        </p:nvGrpSpPr>
        <p:grpSpPr>
          <a:xfrm>
            <a:off x="94049" y="827159"/>
            <a:ext cx="3877217" cy="4399351"/>
            <a:chOff x="0" y="0"/>
            <a:chExt cx="3877216" cy="4399349"/>
          </a:xfrm>
        </p:grpSpPr>
        <p:sp>
          <p:nvSpPr>
            <p:cNvPr id="87" name="TextBox 5"/>
            <p:cNvSpPr txBox="1"/>
            <p:nvPr/>
          </p:nvSpPr>
          <p:spPr>
            <a:xfrm>
              <a:off x="45720" y="4047349"/>
              <a:ext cx="2701229" cy="352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r>
                <a:t>1. </a:t>
              </a:r>
              <a:r>
                <a:rPr>
                  <a:latin typeface="Andale Mono"/>
                  <a:ea typeface="Andale Mono"/>
                  <a:cs typeface="Andale Mono"/>
                  <a:sym typeface="Andale Mono"/>
                </a:rPr>
                <a:t>OAT</a:t>
              </a:r>
              <a:r>
                <a:t> with no arguments</a:t>
              </a:r>
            </a:p>
          </p:txBody>
        </p:sp>
        <p:pic>
          <p:nvPicPr>
            <p:cNvPr id="88" name="Picture 8" descr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3877217" cy="40473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95" name="Group 16"/>
          <p:cNvGrpSpPr/>
          <p:nvPr/>
        </p:nvGrpSpPr>
        <p:grpSpPr>
          <a:xfrm>
            <a:off x="3263307" y="3663626"/>
            <a:ext cx="7635576" cy="2957092"/>
            <a:chOff x="0" y="0"/>
            <a:chExt cx="7635575" cy="2957091"/>
          </a:xfrm>
        </p:grpSpPr>
        <p:pic>
          <p:nvPicPr>
            <p:cNvPr id="90" name="Picture 11" descr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59419" y="0"/>
              <a:ext cx="4095590" cy="27910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1" name="TextBox 12"/>
            <p:cNvSpPr txBox="1"/>
            <p:nvPr/>
          </p:nvSpPr>
          <p:spPr>
            <a:xfrm>
              <a:off x="5260838" y="2606430"/>
              <a:ext cx="2374738" cy="350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3. The documentation!</a:t>
              </a:r>
            </a:p>
          </p:txBody>
        </p:sp>
        <p:grpSp>
          <p:nvGrpSpPr>
            <p:cNvPr id="94" name="Group 13"/>
            <p:cNvGrpSpPr/>
            <p:nvPr/>
          </p:nvGrpSpPr>
          <p:grpSpPr>
            <a:xfrm>
              <a:off x="0" y="1508354"/>
              <a:ext cx="1098114" cy="516241"/>
              <a:chOff x="0" y="0"/>
              <a:chExt cx="1098113" cy="516240"/>
            </a:xfrm>
          </p:grpSpPr>
          <p:sp>
            <p:nvSpPr>
              <p:cNvPr id="92" name="Right Arrow 14"/>
              <p:cNvSpPr/>
              <p:nvPr/>
            </p:nvSpPr>
            <p:spPr>
              <a:xfrm>
                <a:off x="399896" y="261858"/>
                <a:ext cx="626914" cy="254383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C00000"/>
              </a:solidFill>
              <a:ln w="9525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93" name="TextBox 15"/>
              <p:cNvSpPr txBox="1"/>
              <p:nvPr/>
            </p:nvSpPr>
            <p:spPr>
              <a:xfrm>
                <a:off x="0" y="0"/>
                <a:ext cx="1098114" cy="31339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sz="1600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Right here!</a:t>
                </a:r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2" animBg="1" advAuto="0"/>
      <p:bldP spid="89" grpId="1" animBg="1" advAuto="0"/>
      <p:bldP spid="95" grpId="3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 txBox="1">
            <a:spLocks noGrp="1"/>
          </p:cNvSpPr>
          <p:nvPr>
            <p:ph type="title"/>
          </p:nvPr>
        </p:nvSpPr>
        <p:spPr>
          <a:xfrm>
            <a:off x="287487" y="13447"/>
            <a:ext cx="10972801" cy="813711"/>
          </a:xfrm>
          <a:prstGeom prst="rect">
            <a:avLst/>
          </a:prstGeom>
        </p:spPr>
        <p:txBody>
          <a:bodyPr/>
          <a:lstStyle/>
          <a:p>
            <a:r>
              <a:t>How do I write my own analyses?</a:t>
            </a:r>
          </a:p>
        </p:txBody>
      </p:sp>
      <p:sp>
        <p:nvSpPr>
          <p:cNvPr id="9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854543" y="6580533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99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87" y="839191"/>
            <a:ext cx="7772401" cy="862323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TextBox 5"/>
          <p:cNvSpPr txBox="1"/>
          <p:nvPr/>
        </p:nvSpPr>
        <p:spPr>
          <a:xfrm>
            <a:off x="333208" y="1713545"/>
            <a:ext cx="328936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1. These are your key functions</a:t>
            </a:r>
          </a:p>
        </p:txBody>
      </p:sp>
      <p:sp>
        <p:nvSpPr>
          <p:cNvPr id="101" name="TextBox 6"/>
          <p:cNvSpPr txBox="1"/>
          <p:nvPr/>
        </p:nvSpPr>
        <p:spPr>
          <a:xfrm>
            <a:off x="8105607" y="839191"/>
            <a:ext cx="2581044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300">
                <a:solidFill>
                  <a:srgbClr val="C00000"/>
                </a:solidFill>
                <a:latin typeface="Andale Mono"/>
                <a:ea typeface="Andale Mono"/>
                <a:cs typeface="Andale Mono"/>
                <a:sym typeface="Andale Mono"/>
              </a:defRPr>
            </a:pPr>
            <a:r>
              <a:t>Logging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 sz="1300">
                <a:solidFill>
                  <a:srgbClr val="C00000"/>
                </a:solidFill>
                <a:latin typeface="Andale Mono"/>
                <a:ea typeface="Andale Mono"/>
                <a:cs typeface="Andale Mono"/>
                <a:sym typeface="Andale Mono"/>
              </a:defRPr>
            </a:pPr>
            <a:r>
              <a:t>Loading trajectories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 sz="1300">
                <a:solidFill>
                  <a:srgbClr val="C00000"/>
                </a:solidFill>
                <a:latin typeface="Andale Mono"/>
                <a:ea typeface="Andale Mono"/>
                <a:cs typeface="Andale Mono"/>
                <a:sym typeface="Andale Mono"/>
              </a:defRPr>
            </a:pPr>
            <a:r>
              <a:t>Just for type annotations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defRPr sz="1300">
                <a:solidFill>
                  <a:srgbClr val="C00000"/>
                </a:solidFill>
                <a:latin typeface="Andale Mono"/>
                <a:ea typeface="Andale Mono"/>
                <a:cs typeface="Andale Mono"/>
                <a:sym typeface="Andale Mono"/>
              </a:defRPr>
            </a:pPr>
            <a:r>
              <a:t>Parallelize analysis</a:t>
            </a:r>
          </a:p>
        </p:txBody>
      </p:sp>
      <p:pic>
        <p:nvPicPr>
          <p:cNvPr id="10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87" y="2170028"/>
            <a:ext cx="7772401" cy="4044234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extBox 8"/>
          <p:cNvSpPr txBox="1"/>
          <p:nvPr/>
        </p:nvSpPr>
        <p:spPr>
          <a:xfrm>
            <a:off x="333206" y="6214262"/>
            <a:ext cx="4330897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2. The core of all oat scripts looks like this</a:t>
            </a:r>
          </a:p>
        </p:txBody>
      </p:sp>
      <p:sp>
        <p:nvSpPr>
          <p:cNvPr id="104" name="TextBox 10"/>
          <p:cNvSpPr txBox="1"/>
          <p:nvPr/>
        </p:nvSpPr>
        <p:spPr>
          <a:xfrm>
            <a:off x="8151344" y="5027841"/>
            <a:ext cx="3884747" cy="1154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u="sng">
                <a:latin typeface="Arial"/>
                <a:ea typeface="Arial"/>
                <a:cs typeface="Arial"/>
                <a:sym typeface="Arial"/>
              </a:defRPr>
            </a:pPr>
            <a:r>
              <a:t>Examples</a:t>
            </a: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mean.py</a:t>
            </a:r>
            <a:r>
              <a:rPr>
                <a:latin typeface="Arial"/>
                <a:ea typeface="Arial"/>
                <a:cs typeface="Arial"/>
                <a:sym typeface="Arial"/>
              </a:rPr>
              <a:t> – Commented in detail</a:t>
            </a: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bond_analysis.py </a:t>
            </a:r>
            <a:r>
              <a:rPr>
                <a:latin typeface="Arial"/>
                <a:ea typeface="Arial"/>
                <a:cs typeface="Arial"/>
                <a:sym typeface="Arial"/>
              </a:rPr>
              <a:t>– How to oxpy</a:t>
            </a:r>
          </a:p>
          <a:p>
            <a:pPr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skeleton.py</a:t>
            </a:r>
            <a:r>
              <a:rPr>
                <a:latin typeface="Arial"/>
                <a:ea typeface="Arial"/>
                <a:cs typeface="Arial"/>
                <a:sym typeface="Arial"/>
              </a:rPr>
              <a:t> – Trajectory analysis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1" animBg="1" advAuto="0"/>
      <p:bldP spid="103" grpId="2" animBg="1" advAuto="0"/>
      <p:bldP spid="104" grpId="3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le 1"/>
          <p:cNvSpPr txBox="1">
            <a:spLocks noGrp="1"/>
          </p:cNvSpPr>
          <p:nvPr>
            <p:ph type="title"/>
          </p:nvPr>
        </p:nvSpPr>
        <p:spPr>
          <a:xfrm>
            <a:off x="287487" y="13447"/>
            <a:ext cx="10972801" cy="813711"/>
          </a:xfrm>
          <a:prstGeom prst="rect">
            <a:avLst/>
          </a:prstGeom>
        </p:spPr>
        <p:txBody>
          <a:bodyPr/>
          <a:lstStyle>
            <a:lvl1pPr>
              <a:defRPr b="0"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t>oxDNA_analysis_tools.UTILS.RyeReader</a:t>
            </a:r>
          </a:p>
        </p:txBody>
      </p:sp>
      <p:sp>
        <p:nvSpPr>
          <p:cNvPr id="10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854543" y="6580533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08" name="TextBox 4"/>
          <p:cNvSpPr txBox="1"/>
          <p:nvPr/>
        </p:nvSpPr>
        <p:spPr>
          <a:xfrm>
            <a:off x="243829" y="3781814"/>
            <a:ext cx="5874058" cy="1406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u="sng">
                <a:latin typeface="Andale Mono"/>
                <a:ea typeface="Andale Mono"/>
                <a:cs typeface="Andale Mono"/>
                <a:sym typeface="Andale Mono"/>
              </a:defRPr>
            </a:pPr>
            <a:r>
              <a:t>RyeReader.get_confs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Random access trajectory reader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Uses the </a:t>
            </a:r>
            <a:r>
              <a:rPr>
                <a:latin typeface="Andale Mono"/>
                <a:ea typeface="Andale Mono"/>
                <a:cs typeface="Andale Mono"/>
                <a:sym typeface="Andale Mono"/>
              </a:rPr>
              <a:t>TopInfo</a:t>
            </a:r>
            <a:r>
              <a:t>/</a:t>
            </a:r>
            <a:r>
              <a:rPr>
                <a:latin typeface="Andale Mono"/>
                <a:ea typeface="Andale Mono"/>
                <a:cs typeface="Andale Mono"/>
                <a:sym typeface="Andale Mono"/>
              </a:rPr>
              <a:t>TrajInfo</a:t>
            </a:r>
            <a:r>
              <a:t> from </a:t>
            </a:r>
            <a:r>
              <a:rPr>
                <a:latin typeface="Andale Mono"/>
                <a:ea typeface="Andale Mono"/>
                <a:cs typeface="Andale Mono"/>
                <a:sym typeface="Andale Mono"/>
              </a:rPr>
              <a:t>describe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Wrapper around a C library for maximum performance</a:t>
            </a:r>
          </a:p>
          <a:p>
            <a:pPr marL="742950" lvl="1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Python’s file reading suuuuuuuuucks</a:t>
            </a:r>
          </a:p>
        </p:txBody>
      </p:sp>
      <p:sp>
        <p:nvSpPr>
          <p:cNvPr id="109" name="TextBox 5"/>
          <p:cNvSpPr txBox="1"/>
          <p:nvPr/>
        </p:nvSpPr>
        <p:spPr>
          <a:xfrm>
            <a:off x="243827" y="827159"/>
            <a:ext cx="8157157" cy="1446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u="sng">
                <a:latin typeface="Andale Mono"/>
                <a:ea typeface="Andale Mono"/>
                <a:cs typeface="Andale Mono"/>
                <a:sym typeface="Andale Mono"/>
              </a:defRPr>
            </a:pPr>
            <a:r>
              <a:t>RyeReader.describe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Extract metadata from (topology)/trajectory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TopInfo</a:t>
            </a:r>
            <a:r>
              <a:rPr>
                <a:latin typeface="ＭＳ Ｐゴシック"/>
                <a:ea typeface="ＭＳ Ｐゴシック"/>
                <a:cs typeface="ＭＳ Ｐゴシック"/>
                <a:sym typeface="ＭＳ Ｐゴシック"/>
              </a:rPr>
              <a:t> ➡ </a:t>
            </a:r>
            <a:r>
              <a:rPr>
                <a:latin typeface="Arial"/>
                <a:ea typeface="Arial"/>
                <a:cs typeface="Arial"/>
                <a:sym typeface="Arial"/>
              </a:rPr>
              <a:t>file path, # of bases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TrajInfo</a:t>
            </a:r>
            <a:r>
              <a:rPr>
                <a:latin typeface="ＭＳ Ｐゴシック"/>
                <a:ea typeface="ＭＳ Ｐゴシック"/>
                <a:cs typeface="ＭＳ Ｐゴシック"/>
                <a:sym typeface="ＭＳ Ｐゴシック"/>
              </a:rPr>
              <a:t> ➡ </a:t>
            </a:r>
            <a:r>
              <a:rPr>
                <a:latin typeface="Arial"/>
                <a:ea typeface="Arial"/>
                <a:cs typeface="Arial"/>
                <a:sym typeface="Arial"/>
              </a:rPr>
              <a:t>file path, # of confs, byte positions of confs, velocities in confs?</a:t>
            </a:r>
          </a:p>
          <a:p>
            <a:pPr marL="742950" lvl="1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If you want to skip confs, can </a:t>
            </a:r>
            <a:r>
              <a:rPr>
                <a:latin typeface="Andale Mono"/>
                <a:ea typeface="Andale Mono"/>
                <a:cs typeface="Andale Mono"/>
                <a:sym typeface="Andale Mono"/>
              </a:rPr>
              <a:t>[start:stop:stride]</a:t>
            </a:r>
            <a:r>
              <a:t> the position list</a:t>
            </a:r>
          </a:p>
        </p:txBody>
      </p:sp>
      <p:sp>
        <p:nvSpPr>
          <p:cNvPr id="110" name="TextBox 6"/>
          <p:cNvSpPr txBox="1"/>
          <p:nvPr/>
        </p:nvSpPr>
        <p:spPr>
          <a:xfrm>
            <a:off x="243828" y="2304487"/>
            <a:ext cx="6293866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u="sng">
                <a:latin typeface="Andale Mono"/>
                <a:ea typeface="Andale Mono"/>
                <a:cs typeface="Andale Mono"/>
                <a:sym typeface="Andale Mono"/>
              </a:defRPr>
            </a:pPr>
            <a:r>
              <a:t>RyeReader.strand_describe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Extract information from topology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Produces an oxView-style System/elements data structure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System</a:t>
            </a:r>
            <a:r>
              <a:rPr>
                <a:latin typeface="ＭＳ Ｐゴシック"/>
                <a:ea typeface="ＭＳ Ｐゴシック"/>
                <a:cs typeface="ＭＳ Ｐゴシック"/>
                <a:sym typeface="ＭＳ Ｐゴシック"/>
              </a:rPr>
              <a:t> ➡ </a:t>
            </a:r>
            <a:r>
              <a:t>Strands</a:t>
            </a:r>
            <a:r>
              <a:rPr>
                <a:latin typeface="ＭＳ Ｐゴシック"/>
                <a:ea typeface="ＭＳ Ｐゴシック"/>
                <a:cs typeface="ＭＳ Ｐゴシック"/>
                <a:sym typeface="ＭＳ Ｐゴシック"/>
              </a:rPr>
              <a:t> ➡ </a:t>
            </a:r>
            <a:r>
              <a:t>Monomers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85750" indent="-285750">
              <a:buSzPct val="100000"/>
              <a:buFont typeface="Arial"/>
              <a:buChar char="•"/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Elements</a:t>
            </a:r>
            <a:r>
              <a:rPr>
                <a:latin typeface="ＭＳ Ｐゴシック"/>
                <a:ea typeface="ＭＳ Ｐゴシック"/>
                <a:cs typeface="ＭＳ Ｐゴシック"/>
                <a:sym typeface="ＭＳ Ｐゴシック"/>
              </a:rPr>
              <a:t> ➡ </a:t>
            </a:r>
            <a:r>
              <a:t>Monomers</a:t>
            </a:r>
          </a:p>
        </p:txBody>
      </p:sp>
      <p:sp>
        <p:nvSpPr>
          <p:cNvPr id="111" name="TextBox 7"/>
          <p:cNvSpPr txBox="1"/>
          <p:nvPr/>
        </p:nvSpPr>
        <p:spPr>
          <a:xfrm>
            <a:off x="243827" y="5259142"/>
            <a:ext cx="5459722" cy="1132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u="sng">
                <a:latin typeface="Andale Mono"/>
                <a:ea typeface="Andale Mono"/>
                <a:cs typeface="Andale Mono"/>
                <a:sym typeface="Andale Mono"/>
              </a:defRPr>
            </a:pPr>
            <a:r>
              <a:t>RyeReader.inbox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Bring the configuration in the box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For most geometry-based analyses, you need this</a:t>
            </a:r>
          </a:p>
          <a:p>
            <a:pPr marL="742950" lvl="1" indent="-285750">
              <a:buSzPct val="100000"/>
              <a:buFont typeface="Arial"/>
              <a:buChar char="•"/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t>fix_diffusion</a:t>
            </a:r>
          </a:p>
        </p:txBody>
      </p:sp>
      <p:grpSp>
        <p:nvGrpSpPr>
          <p:cNvPr id="142" name="Group 2"/>
          <p:cNvGrpSpPr/>
          <p:nvPr/>
        </p:nvGrpSpPr>
        <p:grpSpPr>
          <a:xfrm>
            <a:off x="9198187" y="827158"/>
            <a:ext cx="2319957" cy="5709386"/>
            <a:chOff x="0" y="0"/>
            <a:chExt cx="2319956" cy="5709384"/>
          </a:xfrm>
        </p:grpSpPr>
        <p:pic>
          <p:nvPicPr>
            <p:cNvPr id="112" name="Graphic 12" descr="Graphic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1285" y="0"/>
              <a:ext cx="457201" cy="4572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3" name="Graphic 13" descr="Graphic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0209" y="0"/>
              <a:ext cx="457201" cy="4572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4" name="TextBox 14"/>
            <p:cNvSpPr txBox="1"/>
            <p:nvPr/>
          </p:nvSpPr>
          <p:spPr>
            <a:xfrm>
              <a:off x="70610" y="444379"/>
              <a:ext cx="798550" cy="2888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14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top.top</a:t>
              </a:r>
            </a:p>
          </p:txBody>
        </p:sp>
        <p:sp>
          <p:nvSpPr>
            <p:cNvPr id="115" name="TextBox 15"/>
            <p:cNvSpPr txBox="1"/>
            <p:nvPr/>
          </p:nvSpPr>
          <p:spPr>
            <a:xfrm>
              <a:off x="1419535" y="444379"/>
              <a:ext cx="798549" cy="2888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14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traj.dat</a:t>
              </a:r>
            </a:p>
          </p:txBody>
        </p:sp>
        <p:pic>
          <p:nvPicPr>
            <p:cNvPr id="116" name="Graphic 25" descr="Graphic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3699" y="3362764"/>
              <a:ext cx="457201" cy="457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7" name="TextBox 26"/>
            <p:cNvSpPr txBox="1"/>
            <p:nvPr/>
          </p:nvSpPr>
          <p:spPr>
            <a:xfrm>
              <a:off x="136629" y="1609621"/>
              <a:ext cx="2017161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1400">
                  <a:latin typeface="Andale Mono"/>
                  <a:ea typeface="Andale Mono"/>
                  <a:cs typeface="Andale Mono"/>
                  <a:sym typeface="Andale Mono"/>
                </a:defRPr>
              </a:lvl1pPr>
            </a:lstStyle>
            <a:p>
              <a:r>
                <a:t>(strand_)describe</a:t>
              </a:r>
            </a:p>
          </p:txBody>
        </p:sp>
        <p:sp>
          <p:nvSpPr>
            <p:cNvPr id="118" name="Elbow Connector 36"/>
            <p:cNvSpPr/>
            <p:nvPr/>
          </p:nvSpPr>
          <p:spPr>
            <a:xfrm rot="16200000" flipH="1">
              <a:off x="1036397" y="175199"/>
              <a:ext cx="228601" cy="1348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200" y="2160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pic>
          <p:nvPicPr>
            <p:cNvPr id="119" name="Graphic 48" descr="Graphic 4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3699" y="4575324"/>
              <a:ext cx="914401" cy="914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0" name="Straight Arrow Connector 56"/>
            <p:cNvSpPr/>
            <p:nvPr/>
          </p:nvSpPr>
          <p:spPr>
            <a:xfrm>
              <a:off x="1145215" y="980041"/>
              <a:ext cx="1" cy="28960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pic>
          <p:nvPicPr>
            <p:cNvPr id="121" name="Graphic 61" descr="Graphic 6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1285" y="2381517"/>
              <a:ext cx="457201" cy="457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2" name="Graphic 62" descr="Graphic 6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7349" y="2381517"/>
              <a:ext cx="457201" cy="457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3" name="Graphic 63" descr="Graphic 6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53413" y="2381517"/>
              <a:ext cx="457201" cy="457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4" name="Graphic 64" descr="Graphic 6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08772" y="2381517"/>
              <a:ext cx="457201" cy="457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5" name="Elbow Connector 67"/>
            <p:cNvSpPr/>
            <p:nvPr/>
          </p:nvSpPr>
          <p:spPr>
            <a:xfrm rot="16200000">
              <a:off x="1045678" y="1589824"/>
              <a:ext cx="228601" cy="1367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200" y="2160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6" name="Elbow Connector 70"/>
            <p:cNvSpPr/>
            <p:nvPr/>
          </p:nvSpPr>
          <p:spPr>
            <a:xfrm rot="16200000">
              <a:off x="1046031" y="2045535"/>
              <a:ext cx="228601" cy="456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200" y="2160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" name="Straight Connector 74"/>
            <p:cNvSpPr/>
            <p:nvPr/>
          </p:nvSpPr>
          <p:spPr>
            <a:xfrm>
              <a:off x="1145209" y="1917397"/>
              <a:ext cx="1" cy="248352"/>
            </a:xfrm>
            <a:prstGeom prst="line">
              <a:avLst/>
            </a:prstGeom>
            <a:solidFill>
              <a:schemeClr val="accent1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" name="TextBox 77"/>
            <p:cNvSpPr txBox="1"/>
            <p:nvPr/>
          </p:nvSpPr>
          <p:spPr>
            <a:xfrm>
              <a:off x="144833" y="2753480"/>
              <a:ext cx="2017161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1400">
                  <a:latin typeface="Andale Mono"/>
                  <a:ea typeface="Andale Mono"/>
                  <a:cs typeface="Andale Mono"/>
                  <a:sym typeface="Andale Mono"/>
                </a:defRPr>
              </a:lvl1pPr>
            </a:lstStyle>
            <a:p>
              <a:r>
                <a:t>Oat_multiprocessor</a:t>
              </a:r>
            </a:p>
          </p:txBody>
        </p:sp>
        <p:pic>
          <p:nvPicPr>
            <p:cNvPr id="129" name="Graphic 79" descr="Graphic 7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0149" y="3362764"/>
              <a:ext cx="457201" cy="457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0" name="Graphic 80" descr="Graphic 8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3413" y="3358925"/>
              <a:ext cx="457201" cy="457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1" name="Graphic 81" descr="Graphic 8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6614" y="1241645"/>
              <a:ext cx="457201" cy="457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2" name="Graphic 82" descr="Graphic 8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16963" y="3366859"/>
              <a:ext cx="457201" cy="457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3" name="TextBox 83"/>
            <p:cNvSpPr txBox="1"/>
            <p:nvPr/>
          </p:nvSpPr>
          <p:spPr>
            <a:xfrm>
              <a:off x="0" y="3738559"/>
              <a:ext cx="2319957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1400">
                  <a:latin typeface="Andale Mono"/>
                  <a:ea typeface="Andale Mono"/>
                  <a:cs typeface="Andale Mono"/>
                  <a:sym typeface="Andale Mono"/>
                </a:defRPr>
              </a:lvl1pPr>
            </a:lstStyle>
            <a:p>
              <a:r>
                <a:t>get_confs + analysis</a:t>
              </a:r>
            </a:p>
          </p:txBody>
        </p:sp>
        <p:sp>
          <p:nvSpPr>
            <p:cNvPr id="134" name="Straight Arrow Connector 85"/>
            <p:cNvSpPr/>
            <p:nvPr/>
          </p:nvSpPr>
          <p:spPr>
            <a:xfrm flipH="1">
              <a:off x="468749" y="3061258"/>
              <a:ext cx="1" cy="30150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" name="Straight Arrow Connector 89"/>
            <p:cNvSpPr/>
            <p:nvPr/>
          </p:nvSpPr>
          <p:spPr>
            <a:xfrm>
              <a:off x="914879" y="3065353"/>
              <a:ext cx="1" cy="30150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" name="Straight Arrow Connector 90"/>
            <p:cNvSpPr/>
            <p:nvPr/>
          </p:nvSpPr>
          <p:spPr>
            <a:xfrm>
              <a:off x="1388363" y="3065353"/>
              <a:ext cx="1" cy="30150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" name="Straight Arrow Connector 91"/>
            <p:cNvSpPr/>
            <p:nvPr/>
          </p:nvSpPr>
          <p:spPr>
            <a:xfrm>
              <a:off x="1853651" y="3084365"/>
              <a:ext cx="1" cy="3015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" name="Elbow Connector 98"/>
            <p:cNvSpPr/>
            <p:nvPr/>
          </p:nvSpPr>
          <p:spPr>
            <a:xfrm rot="16200000">
              <a:off x="1019383" y="3502931"/>
              <a:ext cx="281193" cy="1367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24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9" name="Elbow Connector 106"/>
            <p:cNvSpPr/>
            <p:nvPr/>
          </p:nvSpPr>
          <p:spPr>
            <a:xfrm rot="16200000">
              <a:off x="1019736" y="3958642"/>
              <a:ext cx="281190" cy="456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24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0" name="Straight Arrow Connector 109"/>
            <p:cNvSpPr/>
            <p:nvPr/>
          </p:nvSpPr>
          <p:spPr>
            <a:xfrm>
              <a:off x="1159978" y="4316068"/>
              <a:ext cx="1" cy="30150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" name="TextBox 110"/>
            <p:cNvSpPr txBox="1"/>
            <p:nvPr/>
          </p:nvSpPr>
          <p:spPr>
            <a:xfrm>
              <a:off x="454450" y="5358722"/>
              <a:ext cx="1412898" cy="350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Cool science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3" animBg="1" advAuto="0"/>
      <p:bldP spid="109" grpId="1" animBg="1" advAuto="0"/>
      <p:bldP spid="110" grpId="2" animBg="1" advAuto="0"/>
      <p:bldP spid="111" grpId="4" animBg="1" advAuto="0"/>
      <p:bldP spid="142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1"/>
          <p:cNvSpPr txBox="1">
            <a:spLocks noGrp="1"/>
          </p:cNvSpPr>
          <p:nvPr>
            <p:ph type="title"/>
          </p:nvPr>
        </p:nvSpPr>
        <p:spPr>
          <a:xfrm>
            <a:off x="287487" y="13447"/>
            <a:ext cx="10972801" cy="813711"/>
          </a:xfrm>
          <a:prstGeom prst="rect">
            <a:avLst/>
          </a:prstGeom>
        </p:spPr>
        <p:txBody>
          <a:bodyPr/>
          <a:lstStyle/>
          <a:p>
            <a:r>
              <a:t>Some useful auxiliary file types</a:t>
            </a:r>
          </a:p>
        </p:txBody>
      </p:sp>
      <p:sp>
        <p:nvSpPr>
          <p:cNvPr id="145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854543" y="6580533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46" name="Picture 2" descr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753686"/>
            <a:ext cx="3874772" cy="25466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664" y="1603774"/>
            <a:ext cx="2931161" cy="845906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Right Arrow 5"/>
          <p:cNvSpPr/>
          <p:nvPr/>
        </p:nvSpPr>
        <p:spPr>
          <a:xfrm>
            <a:off x="3874770" y="1853146"/>
            <a:ext cx="786189" cy="34768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9" name="TextBox 6"/>
          <p:cNvSpPr txBox="1"/>
          <p:nvPr/>
        </p:nvSpPr>
        <p:spPr>
          <a:xfrm>
            <a:off x="45719" y="3623309"/>
            <a:ext cx="270502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Selected bases in oxView</a:t>
            </a:r>
          </a:p>
        </p:txBody>
      </p:sp>
      <p:sp>
        <p:nvSpPr>
          <p:cNvPr id="150" name="TextBox 7"/>
          <p:cNvSpPr txBox="1"/>
          <p:nvPr/>
        </p:nvSpPr>
        <p:spPr>
          <a:xfrm>
            <a:off x="4147435" y="2473747"/>
            <a:ext cx="411926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t>“Index file” (used by align, mean, </a:t>
            </a:r>
            <a:r>
              <a:rPr i="1"/>
              <a:t>et. al.</a:t>
            </a:r>
            <a:r>
              <a:t>)</a:t>
            </a:r>
          </a:p>
        </p:txBody>
      </p:sp>
      <p:pic>
        <p:nvPicPr>
          <p:cNvPr id="151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3992643"/>
            <a:ext cx="3874772" cy="20628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TextBox 9"/>
          <p:cNvSpPr txBox="1"/>
          <p:nvPr/>
        </p:nvSpPr>
        <p:spPr>
          <a:xfrm>
            <a:off x="45717" y="6234795"/>
            <a:ext cx="364945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1-value-per-nucleotide in a json file</a:t>
            </a:r>
          </a:p>
        </p:txBody>
      </p:sp>
      <p:sp>
        <p:nvSpPr>
          <p:cNvPr id="153" name="Right Arrow 10"/>
          <p:cNvSpPr/>
          <p:nvPr/>
        </p:nvSpPr>
        <p:spPr>
          <a:xfrm>
            <a:off x="3862463" y="4981044"/>
            <a:ext cx="786189" cy="34768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154" name="Picture 12" descr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468143" y="4262739"/>
            <a:ext cx="3255715" cy="17842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Picture 14" descr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3411" y="5790036"/>
            <a:ext cx="2031628" cy="742555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TextBox 15"/>
          <p:cNvSpPr txBox="1"/>
          <p:nvPr/>
        </p:nvSpPr>
        <p:spPr>
          <a:xfrm>
            <a:off x="4024469" y="5915312"/>
            <a:ext cx="219636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oxView color overlay</a:t>
            </a:r>
          </a:p>
        </p:txBody>
      </p:sp>
      <p:pic>
        <p:nvPicPr>
          <p:cNvPr id="157" name="Picture 16" descr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3850" y="3903219"/>
            <a:ext cx="4054350" cy="21101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Picture 17" descr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34877" y="1281439"/>
            <a:ext cx="3957123" cy="1490576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TextBox 18"/>
          <p:cNvSpPr txBox="1"/>
          <p:nvPr/>
        </p:nvSpPr>
        <p:spPr>
          <a:xfrm>
            <a:off x="8685650" y="2770115"/>
            <a:ext cx="3039329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1-value-per-conf in a json file</a:t>
            </a:r>
          </a:p>
        </p:txBody>
      </p:sp>
      <p:sp>
        <p:nvSpPr>
          <p:cNvPr id="160" name="Right Arrow 20"/>
          <p:cNvSpPr/>
          <p:nvPr/>
        </p:nvSpPr>
        <p:spPr>
          <a:xfrm rot="5400000">
            <a:off x="9820343" y="3336283"/>
            <a:ext cx="786189" cy="34768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" name="TextBox 21"/>
          <p:cNvSpPr txBox="1"/>
          <p:nvPr/>
        </p:nvSpPr>
        <p:spPr>
          <a:xfrm>
            <a:off x="8714116" y="6034499"/>
            <a:ext cx="251381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oxView trajectory picker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" grpId="1" animBg="1" advAuto="0"/>
      <p:bldP spid="152" grpId="2" animBg="1" advAuto="0"/>
      <p:bldP spid="153" grpId="4" animBg="1" advAuto="0"/>
      <p:bldP spid="154" grpId="3" animBg="1" advAuto="0"/>
      <p:bldP spid="155" grpId="6" animBg="1" advAuto="0"/>
      <p:bldP spid="156" grpId="5" animBg="1" advAuto="0"/>
      <p:bldP spid="157" grpId="10" animBg="1" advAuto="0"/>
      <p:bldP spid="158" grpId="7" animBg="1" advAuto="0"/>
      <p:bldP spid="159" grpId="8" animBg="1" advAuto="0"/>
      <p:bldP spid="160" grpId="9" animBg="1" advAuto="0"/>
      <p:bldP spid="161" grpId="1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 Placeholder 4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Let’s code something!</a:t>
            </a:r>
          </a:p>
        </p:txBody>
      </p:sp>
      <p:sp>
        <p:nvSpPr>
          <p:cNvPr id="164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12003102" y="6580505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ctangle 20"/>
          <p:cNvSpPr/>
          <p:nvPr/>
        </p:nvSpPr>
        <p:spPr>
          <a:xfrm>
            <a:off x="9426336" y="5390955"/>
            <a:ext cx="338555" cy="358529"/>
          </a:xfrm>
          <a:prstGeom prst="rect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7" name="Title 1"/>
          <p:cNvSpPr txBox="1">
            <a:spLocks noGrp="1"/>
          </p:cNvSpPr>
          <p:nvPr>
            <p:ph type="title"/>
          </p:nvPr>
        </p:nvSpPr>
        <p:spPr>
          <a:xfrm>
            <a:off x="354335" y="18326"/>
            <a:ext cx="10972801" cy="813711"/>
          </a:xfrm>
          <a:prstGeom prst="rect">
            <a:avLst/>
          </a:prstGeom>
        </p:spPr>
        <p:txBody>
          <a:bodyPr/>
          <a:lstStyle/>
          <a:p>
            <a:r>
              <a:t>Acknowledgements</a:t>
            </a:r>
          </a:p>
        </p:txBody>
      </p:sp>
      <p:sp>
        <p:nvSpPr>
          <p:cNvPr id="16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854543" y="6580533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69" name="TextBox 26"/>
          <p:cNvSpPr txBox="1"/>
          <p:nvPr/>
        </p:nvSpPr>
        <p:spPr>
          <a:xfrm rot="16200000">
            <a:off x="3889686" y="1786167"/>
            <a:ext cx="1959731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 b="1">
                <a:solidFill>
                  <a:srgbClr val="015869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r>
              <a:t>oxDNA Maintainers</a:t>
            </a:r>
          </a:p>
        </p:txBody>
      </p:sp>
      <p:sp>
        <p:nvSpPr>
          <p:cNvPr id="170" name="TextBox 31"/>
          <p:cNvSpPr txBox="1"/>
          <p:nvPr/>
        </p:nvSpPr>
        <p:spPr>
          <a:xfrm rot="16200000">
            <a:off x="-491955" y="1860147"/>
            <a:ext cx="2121101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300"/>
              </a:spcBef>
              <a:defRPr sz="1600" b="1">
                <a:solidFill>
                  <a:srgbClr val="015869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r>
              <a:t>Local Users</a:t>
            </a:r>
          </a:p>
        </p:txBody>
      </p:sp>
      <p:sp>
        <p:nvSpPr>
          <p:cNvPr id="171" name="TextBox 11"/>
          <p:cNvSpPr txBox="1"/>
          <p:nvPr/>
        </p:nvSpPr>
        <p:spPr>
          <a:xfrm>
            <a:off x="5068684" y="1417775"/>
            <a:ext cx="3608185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300"/>
              </a:spcBef>
              <a:defRPr sz="1400" b="1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Prof. Lorenzo Rovigatti</a:t>
            </a:r>
          </a:p>
          <a:p>
            <a:pPr>
              <a:spcBef>
                <a:spcPts val="300"/>
              </a:spcBef>
              <a:defRPr sz="1400" b="1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Dr. Michael Matthies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spcBef>
                <a:spcPts val="300"/>
              </a:spcBef>
              <a:defRPr sz="1400" b="1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Prof. Petr Šulc</a:t>
            </a:r>
          </a:p>
          <a:p>
            <a:pPr>
              <a:spcBef>
                <a:spcPts val="300"/>
              </a:spcBef>
              <a:defRPr sz="1400" b="1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All our issue openers and pull requesters</a:t>
            </a:r>
          </a:p>
        </p:txBody>
      </p:sp>
      <p:sp>
        <p:nvSpPr>
          <p:cNvPr id="172" name="TextBox 32"/>
          <p:cNvSpPr txBox="1"/>
          <p:nvPr/>
        </p:nvSpPr>
        <p:spPr>
          <a:xfrm>
            <a:off x="760611" y="1672750"/>
            <a:ext cx="3015927" cy="561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300"/>
              </a:spcBef>
              <a:defRPr sz="1400" b="1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Mai Tran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>
              <a:spcBef>
                <a:spcPts val="300"/>
              </a:spcBef>
              <a:defRPr sz="1400" b="1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Luca Monari</a:t>
            </a:r>
          </a:p>
        </p:txBody>
      </p:sp>
      <p:pic>
        <p:nvPicPr>
          <p:cNvPr id="173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6581" y="3827926"/>
            <a:ext cx="929140" cy="884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Picture 25" descr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3920" y="812360"/>
            <a:ext cx="1263224" cy="1025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Grafik 10" descr="Grafik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1040" y="1672750"/>
            <a:ext cx="1518381" cy="796147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TextBox 18"/>
          <p:cNvSpPr txBox="1"/>
          <p:nvPr/>
        </p:nvSpPr>
        <p:spPr>
          <a:xfrm rot="16200000">
            <a:off x="7860513" y="1867485"/>
            <a:ext cx="2121101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300"/>
              </a:spcBef>
              <a:defRPr sz="1600" b="1">
                <a:solidFill>
                  <a:srgbClr val="015869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r>
              <a:t>OUR FUNDING</a:t>
            </a:r>
          </a:p>
        </p:txBody>
      </p:sp>
      <p:pic>
        <p:nvPicPr>
          <p:cNvPr id="177" name="Picture 5" descr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82929" y="3121336"/>
            <a:ext cx="4284663" cy="3213498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Content Placeholder 3"/>
          <p:cNvSpPr txBox="1"/>
          <p:nvPr/>
        </p:nvSpPr>
        <p:spPr>
          <a:xfrm>
            <a:off x="33562" y="6334833"/>
            <a:ext cx="3363469" cy="41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defTabSz="896111">
              <a:spcBef>
                <a:spcPts val="900"/>
              </a:spcBef>
              <a:defRPr sz="1764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Biophysical Engineering of Life</a:t>
            </a:r>
          </a:p>
        </p:txBody>
      </p:sp>
      <p:sp>
        <p:nvSpPr>
          <p:cNvPr id="179" name="Content Placeholder 3"/>
          <p:cNvSpPr txBox="1"/>
          <p:nvPr/>
        </p:nvSpPr>
        <p:spPr>
          <a:xfrm>
            <a:off x="5504124" y="6334833"/>
            <a:ext cx="3363468" cy="41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algn="r">
              <a:spcBef>
                <a:spcPts val="1000"/>
              </a:spcBef>
              <a:defRPr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Molecular Biomechanics</a:t>
            </a:r>
          </a:p>
        </p:txBody>
      </p:sp>
      <p:pic>
        <p:nvPicPr>
          <p:cNvPr id="180" name="Picture 6" descr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2058" y="3176646"/>
            <a:ext cx="1910154" cy="7961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Picture 4" descr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90571" y="2202676"/>
            <a:ext cx="1281160" cy="948682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TextBox 2"/>
          <p:cNvSpPr txBox="1"/>
          <p:nvPr/>
        </p:nvSpPr>
        <p:spPr>
          <a:xfrm rot="16200000">
            <a:off x="8065694" y="5442512"/>
            <a:ext cx="2121101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300"/>
              </a:spcBef>
              <a:defRPr sz="1600" b="1">
                <a:solidFill>
                  <a:srgbClr val="015869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r>
              <a:t>FIND ME ONLINE</a:t>
            </a:r>
          </a:p>
        </p:txBody>
      </p:sp>
      <p:sp>
        <p:nvSpPr>
          <p:cNvPr id="183" name="Untertitel 2"/>
          <p:cNvSpPr txBox="1"/>
          <p:nvPr/>
        </p:nvSpPr>
        <p:spPr>
          <a:xfrm>
            <a:off x="9727911" y="5048551"/>
            <a:ext cx="2190156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spcBef>
                <a:spcPts val="300"/>
              </a:spcBef>
              <a:defRPr sz="1400">
                <a:solidFill>
                  <a:srgbClr val="808080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</a:lstStyle>
          <a:p>
            <a:r>
              <a:t>@Floppleton.bsky.social</a:t>
            </a:r>
          </a:p>
        </p:txBody>
      </p:sp>
      <p:pic>
        <p:nvPicPr>
          <p:cNvPr id="184" name="Picture 2" descr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51775" y="5065867"/>
            <a:ext cx="287675" cy="256662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ext Placeholder 3"/>
          <p:cNvSpPr txBox="1"/>
          <p:nvPr/>
        </p:nvSpPr>
        <p:spPr>
          <a:xfrm>
            <a:off x="9771445" y="5404162"/>
            <a:ext cx="4455161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spcBef>
                <a:spcPts val="300"/>
              </a:spcBef>
              <a:defRPr sz="1400">
                <a:solidFill>
                  <a:srgbClr val="808080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</a:lstStyle>
          <a:p>
            <a:r>
              <a:t>github.com/ErikPoppleton</a:t>
            </a:r>
          </a:p>
        </p:txBody>
      </p:sp>
      <p:pic>
        <p:nvPicPr>
          <p:cNvPr id="186" name="Picture 10" descr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84331" y="5813235"/>
            <a:ext cx="422565" cy="358529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Text Placeholder 3"/>
          <p:cNvSpPr txBox="1"/>
          <p:nvPr/>
        </p:nvSpPr>
        <p:spPr>
          <a:xfrm>
            <a:off x="9754351" y="5846881"/>
            <a:ext cx="524313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808080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</a:lstStyle>
          <a:p>
            <a:r>
              <a:t>Erik Poppleton</a:t>
            </a:r>
          </a:p>
        </p:txBody>
      </p:sp>
      <p:pic>
        <p:nvPicPr>
          <p:cNvPr id="188" name="Picture 12" descr="Picture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444839" y="5416329"/>
            <a:ext cx="301547" cy="3077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icture 22" descr="Picture 2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30" y="3121335"/>
            <a:ext cx="4284663" cy="3213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Picture 4" descr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Rectangle 11"/>
          <p:cNvSpPr/>
          <p:nvPr/>
        </p:nvSpPr>
        <p:spPr>
          <a:xfrm>
            <a:off x="-1" y="4037198"/>
            <a:ext cx="3874498" cy="102186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95" name="Title 1"/>
          <p:cNvSpPr txBox="1">
            <a:spLocks noGrp="1"/>
          </p:cNvSpPr>
          <p:nvPr>
            <p:ph type="title"/>
          </p:nvPr>
        </p:nvSpPr>
        <p:spPr>
          <a:xfrm>
            <a:off x="501264" y="4141272"/>
            <a:ext cx="3691595" cy="813712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erstin-Template">
  <a:themeElements>
    <a:clrScheme name="Kerstin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8080"/>
      </a:accent1>
      <a:accent2>
        <a:srgbClr val="82C9B1"/>
      </a:accent2>
      <a:accent3>
        <a:srgbClr val="DB803D"/>
      </a:accent3>
      <a:accent4>
        <a:srgbClr val="F3C887"/>
      </a:accent4>
      <a:accent5>
        <a:srgbClr val="A6A14D"/>
      </a:accent5>
      <a:accent6>
        <a:srgbClr val="DDD99B"/>
      </a:accent6>
      <a:hlink>
        <a:srgbClr val="0000FF"/>
      </a:hlink>
      <a:folHlink>
        <a:srgbClr val="FF00FF"/>
      </a:folHlink>
    </a:clrScheme>
    <a:fontScheme name="Kerstin-Template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Kerstin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Kerstin-Template">
  <a:themeElements>
    <a:clrScheme name="Kerstin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8080"/>
      </a:accent1>
      <a:accent2>
        <a:srgbClr val="82C9B1"/>
      </a:accent2>
      <a:accent3>
        <a:srgbClr val="DB803D"/>
      </a:accent3>
      <a:accent4>
        <a:srgbClr val="F3C887"/>
      </a:accent4>
      <a:accent5>
        <a:srgbClr val="A6A14D"/>
      </a:accent5>
      <a:accent6>
        <a:srgbClr val="DDD99B"/>
      </a:accent6>
      <a:hlink>
        <a:srgbClr val="0000FF"/>
      </a:hlink>
      <a:folHlink>
        <a:srgbClr val="FF00FF"/>
      </a:folHlink>
    </a:clrScheme>
    <a:fontScheme name="Kerstin-Template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Kerstin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502</Words>
  <Application>Microsoft Macintosh PowerPoint</Application>
  <PresentationFormat>Widescreen</PresentationFormat>
  <Paragraphs>100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ＭＳ Ｐゴシック</vt:lpstr>
      <vt:lpstr>Andale Mono</vt:lpstr>
      <vt:lpstr>Arial</vt:lpstr>
      <vt:lpstr>Calibri</vt:lpstr>
      <vt:lpstr>Merriweather</vt:lpstr>
      <vt:lpstr>Merriweather Sans</vt:lpstr>
      <vt:lpstr>Roboto Light</vt:lpstr>
      <vt:lpstr>Times New Roman</vt:lpstr>
      <vt:lpstr>Kerstin-Template</vt:lpstr>
      <vt:lpstr>PowerPoint Presentation</vt:lpstr>
      <vt:lpstr>Where do I find OAT and how do I use it? </vt:lpstr>
      <vt:lpstr>What’s in OAT?  What are the arguments?</vt:lpstr>
      <vt:lpstr>How do I write my own analyses?</vt:lpstr>
      <vt:lpstr>oxDNA_analysis_tools.UTILS.RyeReader</vt:lpstr>
      <vt:lpstr>Some useful auxiliary file types</vt:lpstr>
      <vt:lpstr>PowerPoint Presentation</vt:lpstr>
      <vt:lpstr>Acknowledgements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Poppleton, Erik</cp:lastModifiedBy>
  <cp:revision>1</cp:revision>
  <dcterms:modified xsi:type="dcterms:W3CDTF">2024-08-29T16:00:08Z</dcterms:modified>
</cp:coreProperties>
</file>